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1"/>
  </p:notesMasterIdLst>
  <p:sldIdLst>
    <p:sldId id="511" r:id="rId2"/>
    <p:sldId id="463" r:id="rId3"/>
    <p:sldId id="691" r:id="rId4"/>
    <p:sldId id="692" r:id="rId5"/>
    <p:sldId id="693" r:id="rId6"/>
    <p:sldId id="694" r:id="rId7"/>
    <p:sldId id="695" r:id="rId8"/>
    <p:sldId id="696" r:id="rId9"/>
    <p:sldId id="697" r:id="rId10"/>
    <p:sldId id="698" r:id="rId11"/>
    <p:sldId id="699" r:id="rId12"/>
    <p:sldId id="526" r:id="rId13"/>
    <p:sldId id="527" r:id="rId14"/>
    <p:sldId id="528" r:id="rId15"/>
    <p:sldId id="529" r:id="rId16"/>
    <p:sldId id="530" r:id="rId17"/>
    <p:sldId id="532" r:id="rId18"/>
    <p:sldId id="531" r:id="rId19"/>
    <p:sldId id="700" r:id="rId20"/>
    <p:sldId id="677" r:id="rId21"/>
    <p:sldId id="673" r:id="rId22"/>
    <p:sldId id="674" r:id="rId23"/>
    <p:sldId id="675" r:id="rId24"/>
    <p:sldId id="701" r:id="rId25"/>
    <p:sldId id="702" r:id="rId26"/>
    <p:sldId id="703" r:id="rId27"/>
    <p:sldId id="704" r:id="rId28"/>
    <p:sldId id="705" r:id="rId29"/>
    <p:sldId id="517" r:id="rId30"/>
    <p:sldId id="518" r:id="rId31"/>
    <p:sldId id="519" r:id="rId32"/>
    <p:sldId id="520" r:id="rId33"/>
    <p:sldId id="706" r:id="rId34"/>
    <p:sldId id="522" r:id="rId35"/>
    <p:sldId id="523" r:id="rId36"/>
    <p:sldId id="524" r:id="rId37"/>
    <p:sldId id="521" r:id="rId38"/>
    <p:sldId id="513" r:id="rId39"/>
    <p:sldId id="514" r:id="rId40"/>
    <p:sldId id="512" r:id="rId41"/>
    <p:sldId id="515" r:id="rId42"/>
    <p:sldId id="516" r:id="rId43"/>
    <p:sldId id="525" r:id="rId44"/>
    <p:sldId id="477" r:id="rId45"/>
    <p:sldId id="399" r:id="rId46"/>
    <p:sldId id="409" r:id="rId47"/>
    <p:sldId id="481" r:id="rId48"/>
    <p:sldId id="482" r:id="rId49"/>
    <p:sldId id="50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36</a:t>
            </a:fld>
            <a:endParaRPr lang="en-US"/>
          </a:p>
        </p:txBody>
      </p:sp>
    </p:spTree>
    <p:extLst>
      <p:ext uri="{BB962C8B-B14F-4D97-AF65-F5344CB8AC3E}">
        <p14:creationId xmlns:p14="http://schemas.microsoft.com/office/powerpoint/2010/main" val="10442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08880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3/Create_Update%26Delete%20ProductSet/UpdateEntity.txt" TargetMode="External"/><Relationship Id="rId5" Type="http://schemas.openxmlformats.org/officeDocument/2006/relationships/hyperlink" Target="https://github.com/soyuztechnologies/brakesindia_UI5_Fiori_Feb7/blob/master/Day%2013/Create_Update%26Delete%20ProductSet/DeleteEntity.txt"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3/SupplierSet/GetSupplierEntity.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github.com/soyuztechnologies/brakesindia_UI5_Fiori_Feb7/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Function_Import/function_import.txt" TargetMode="Externa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tools.hana.ondemand.com/#cloud" TargetMode="External"/><Relationship Id="rId7"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oyuztechnologies/brakesindia_UI5_Fiori_Feb7/blob/master/Day%2012/GetEntitySet.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github.com/soyuztechnologies/Nvidia_Ui5_Fiori_Feb1/blob/master/Day%2012/GetEntitySet.txt"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4/Exercise_P1_Fiori_Integration/webapp/view/View1.view.xml" TargetMode="External"/><Relationship Id="rId13" Type="http://schemas.openxmlformats.org/officeDocument/2006/relationships/hyperlink" Target="https://github.com/soyuztechnologies/brakesindia_UI5_Fiori_Feb7/blob/master/Day%2014/Exercise_P2_GetSingle/webapp/view/View2.view.xml" TargetMode="External"/><Relationship Id="rId3" Type="http://schemas.openxmlformats.org/officeDocument/2006/relationships/image" Target="../media/image73.jpeg"/><Relationship Id="rId7" Type="http://schemas.openxmlformats.org/officeDocument/2006/relationships/hyperlink" Target="https://github.com/soyuztechnologies/brakesindia_UI5_Fiori_Feb7/blob/master/Day%2014/Exercise_P1_Fiori_Integration/package.json" TargetMode="External"/><Relationship Id="rId12" Type="http://schemas.openxmlformats.org/officeDocument/2006/relationships/hyperlink" Target="https://github.com/soyuztechnologies/brakesindia_UI5_Fiori_Feb7/blob/master/Day%2014/Exercise_P2_GetSingle/webapp/controller/View1.controller.j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4/Exercise_P1_Fiori_Integration/ui5.yaml" TargetMode="External"/><Relationship Id="rId11" Type="http://schemas.openxmlformats.org/officeDocument/2006/relationships/hyperlink" Target="https://github.com/soyuztechnologies/brakesindia_UI5_Fiori_Feb7/blob/master/Day%2014/Exercise_P2_GetSingle/webapp/view/View1.view.xml" TargetMode="External"/><Relationship Id="rId5" Type="http://schemas.openxmlformats.org/officeDocument/2006/relationships/hyperlink" Target="https://github.com/soyuztechnologies/brakesindia_UI5_Fiori_Feb7/blob/master/Day%2014/Exercise_P1_Fiori_Integration/webapp/manifest.json" TargetMode="External"/><Relationship Id="rId15" Type="http://schemas.openxmlformats.org/officeDocument/2006/relationships/hyperlink" Target="https://github.com/soyuztechnologies/brakesindia_UI5_Fiori_Feb7/blob/master/Day%2014/Exercise_P2_GetSingle/webapp/fragments/MoreInfo.fragment.xml" TargetMode="External"/><Relationship Id="rId10" Type="http://schemas.openxmlformats.org/officeDocument/2006/relationships/hyperlink" Target="https://github.com/soyuztechnologies/brakesindia_UI5_Fiori_Feb7/blob/master/Day%2014/ui5.yaml_forVSCode/ui5-local.yaml" TargetMode="External"/><Relationship Id="rId4" Type="http://schemas.openxmlformats.org/officeDocument/2006/relationships/image" Target="../media/image2.png"/><Relationship Id="rId9" Type="http://schemas.openxmlformats.org/officeDocument/2006/relationships/hyperlink" Target="https://github.com/soyuztechnologies/brakesindia_UI5_Fiori_Feb7/blob/master/Day%2014/ui5.yaml_forVSCode/ui5.yaml" TargetMode="External"/><Relationship Id="rId14" Type="http://schemas.openxmlformats.org/officeDocument/2006/relationships/hyperlink" Target="https://github.com/soyuztechnologies/brakesindia_UI5_Fiori_Feb7/blob/master/Day%2014/Exercise_P2_GetSingle/webapp/controller/View2.controller.js"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5/Exercise_Create/webapp/manifest.json" TargetMode="External"/><Relationship Id="rId3" Type="http://schemas.openxmlformats.org/officeDocument/2006/relationships/image" Target="../media/image74.png"/><Relationship Id="rId7" Type="http://schemas.openxmlformats.org/officeDocument/2006/relationships/hyperlink" Target="https://github.com/soyuztechnologies/brakesindia_UI5_Fiori_Feb7/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5/Exercise_Create/webapp/view/Add.view.xml" TargetMode="External"/><Relationship Id="rId5" Type="http://schemas.openxmlformats.org/officeDocument/2006/relationships/hyperlink" Target="https://github.com/soyuztechnologies/brakesindia_UI5_Fiori_Feb7/blob/master/Day%2015/Exercise_Create/webapp/controller/View1.controller.js" TargetMode="External"/><Relationship Id="rId4" Type="http://schemas.openxmlformats.org/officeDocument/2006/relationships/hyperlink" Target="https://github.com/soyuztechnologies/brakesindia_UI5_Fiori_Feb7/blob/master/Day%2015/Exercise_Create/webapp/view/View1.view.xml" TargetMode="External"/><Relationship Id="rId9"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6.jpeg"/><Relationship Id="rId4" Type="http://schemas.openxmlformats.org/officeDocument/2006/relationships/hyperlink" Target="https://github.com/soyuztechnologies/brakesindia_UI5_Fiori_Feb7/blob/master/Day%2015/Exercise_Update_Delete/webapp/controller/Add.controller.j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6.jpeg"/><Relationship Id="rId4" Type="http://schemas.openxmlformats.org/officeDocument/2006/relationships/hyperlink" Target="https://github.com/soyuztechnologies/brakesindia_UI5_Fiori_Feb7/blob/master/Day%2015/Exercise_FunctionImport/webapp/controller/Add.controller.j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tcfin.st.com:8021/sap/opu/odata/sap/Z_FIRST_SRV/?$format=xml"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svg"/></Relationships>
</file>

<file path=ppt/slides/_rels/slide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https://github.com/signup?source=login" TargetMode="External"/><Relationship Id="rId7"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87.png"/><Relationship Id="rId4" Type="http://schemas.openxmlformats.org/officeDocument/2006/relationships/hyperlink" Target="https://freesvg.org/simple-white-cloud-icon-vector-graphic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4.tiff"/><Relationship Id="rId5" Type="http://schemas.openxmlformats.org/officeDocument/2006/relationships/image" Target="../media/image93.tiff"/><Relationship Id="rId10" Type="http://schemas.openxmlformats.org/officeDocument/2006/relationships/image" Target="../media/image2.png"/><Relationship Id="rId4" Type="http://schemas.openxmlformats.org/officeDocument/2006/relationships/image" Target="../media/image92.tiff"/><Relationship Id="rId9" Type="http://schemas.openxmlformats.org/officeDocument/2006/relationships/hyperlink" Target="https://anubhavtrainings.com/"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97.jpg"/><Relationship Id="rId7" Type="http://schemas.openxmlformats.org/officeDocument/2006/relationships/image" Target="../media/image9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9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00.pn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2/GETEntity%20(Single%20Record)%20Method.txt" TargetMode="External"/><Relationship Id="rId5" Type="http://schemas.openxmlformats.org/officeDocument/2006/relationships/image" Target="../media/image11.png"/><Relationship Id="rId4" Type="http://schemas.openxmlformats.org/officeDocument/2006/relationships/hyperlink" Target="https://github.com/soyuztechnologies/Nvidia_Ui5_Fiori_Feb1/blob/master/Day%2012/GETEntity%20(Single%20Record)%20Method.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Create_Update%26Delete%20ProductSet/CreateEntity(Post%20call).txt"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3"/>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3"/>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3156846" cy="369332"/>
          </a:xfrm>
          <a:prstGeom prst="rect">
            <a:avLst/>
          </a:prstGeom>
          <a:noFill/>
        </p:spPr>
        <p:txBody>
          <a:bodyPr wrap="square" rtlCol="0">
            <a:spAutoFit/>
          </a:bodyPr>
          <a:lstStyle/>
          <a:p>
            <a:r>
              <a:rPr lang="en-US" dirty="0"/>
              <a:t>Code: </a:t>
            </a:r>
            <a:r>
              <a:rPr lang="en-US" dirty="0">
                <a:hlinkClick r:id="rId5"/>
              </a:rPr>
              <a:t>ProductSetDeleteEntity</a:t>
            </a:r>
            <a:endParaRPr lang="en-US" dirty="0"/>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3156846" cy="369332"/>
          </a:xfrm>
          <a:prstGeom prst="rect">
            <a:avLst/>
          </a:prstGeom>
          <a:noFill/>
        </p:spPr>
        <p:txBody>
          <a:bodyPr wrap="square" rtlCol="0">
            <a:spAutoFit/>
          </a:bodyPr>
          <a:lstStyle/>
          <a:p>
            <a:r>
              <a:rPr lang="en-US" dirty="0"/>
              <a:t>Code: </a:t>
            </a:r>
            <a:r>
              <a:rPr lang="en-US" dirty="0">
                <a:hlinkClick r:id="rId6"/>
              </a:rPr>
              <a:t>ProductSetUpdateEntity</a:t>
            </a:r>
            <a:endParaRPr lang="en-US" dirty="0"/>
          </a:p>
        </p:txBody>
      </p:sp>
    </p:spTree>
    <p:extLst>
      <p:ext uri="{BB962C8B-B14F-4D97-AF65-F5344CB8AC3E}">
        <p14:creationId xmlns:p14="http://schemas.microsoft.com/office/powerpoint/2010/main" val="2886123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25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3"/>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4"/>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Set in the Entity Type Section by following the steps used to create Product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t>Code to Create Supplier Set Get Entity</a:t>
            </a:r>
          </a:p>
          <a:p>
            <a:r>
              <a:rPr lang="en-US" dirty="0">
                <a:hlinkClick r:id="rId4"/>
              </a:rPr>
              <a:t>SupplierSetGetEntity</a:t>
            </a:r>
            <a:endParaRPr lang="en-US" dirty="0"/>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82155"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50707"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70548" y="361040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70548" y="3242302"/>
            <a:ext cx="2531431" cy="369332"/>
          </a:xfrm>
          <a:prstGeom prst="rect">
            <a:avLst/>
          </a:prstGeom>
          <a:noFill/>
        </p:spPr>
        <p:txBody>
          <a:bodyPr wrap="square" rtlCol="0">
            <a:spAutoFit/>
          </a:bodyPr>
          <a:lstStyle/>
          <a:p>
            <a:r>
              <a:rPr lang="en-US" dirty="0"/>
              <a:t>1            relation        1</a:t>
            </a:r>
          </a:p>
        </p:txBody>
      </p:sp>
      <p:sp>
        <p:nvSpPr>
          <p:cNvPr id="13" name="Rectangle 12">
            <a:extLst>
              <a:ext uri="{FF2B5EF4-FFF2-40B4-BE49-F238E27FC236}">
                <a16:creationId xmlns:a16="http://schemas.microsoft.com/office/drawing/2014/main" id="{A843E976-570C-4AF9-8215-123CA952C5A2}"/>
              </a:ext>
            </a:extLst>
          </p:cNvPr>
          <p:cNvSpPr/>
          <p:nvPr/>
        </p:nvSpPr>
        <p:spPr>
          <a:xfrm>
            <a:off x="2602954" y="4081497"/>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6186309"/>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Implementing Get Entity and EntitySet Methods.</a:t>
            </a:r>
            <a:endParaRPr lang="en-US" dirty="0"/>
          </a:p>
          <a:p>
            <a:pPr marL="742950" lvl="1" indent="-285750">
              <a:buFont typeface="Arial" panose="020B0604020202020204" pitchFamily="34" charset="0"/>
              <a:buChar char="•"/>
            </a:pPr>
            <a:r>
              <a:rPr lang="it-IT" dirty="0">
                <a:solidFill>
                  <a:srgbClr val="242424"/>
                </a:solidFill>
              </a:rPr>
              <a:t>Method of Calling Funciton module</a:t>
            </a:r>
          </a:p>
          <a:p>
            <a:pPr marL="742950" lvl="1" indent="-285750">
              <a:buFont typeface="Arial" panose="020B0604020202020204" pitchFamily="34" charset="0"/>
              <a:buChar char="•"/>
            </a:pPr>
            <a:r>
              <a:rPr lang="it-IT" dirty="0">
                <a:solidFill>
                  <a:srgbClr val="242424"/>
                </a:solidFill>
              </a:rPr>
              <a:t>Basics of Connectivity</a:t>
            </a:r>
          </a:p>
          <a:p>
            <a:pPr marL="742950" lvl="1" indent="-285750">
              <a:buFont typeface="Arial" panose="020B0604020202020204" pitchFamily="34" charset="0"/>
              <a:buChar char="•"/>
            </a:pPr>
            <a:r>
              <a:rPr lang="it-IT" dirty="0">
                <a:solidFill>
                  <a:srgbClr val="242424"/>
                </a:solidFill>
              </a:rPr>
              <a:t>Steps to Setup the Cloud Connection.</a:t>
            </a:r>
          </a:p>
          <a:p>
            <a:pPr marL="742950" lvl="1" indent="-285750">
              <a:buFont typeface="Arial" panose="020B0604020202020204" pitchFamily="34" charset="0"/>
              <a:buChar char="•"/>
            </a:pPr>
            <a:r>
              <a:rPr lang="it-IT" dirty="0">
                <a:solidFill>
                  <a:srgbClr val="242424"/>
                </a:solidFill>
              </a:rPr>
              <a:t>Creating the destination in the BAS</a:t>
            </a:r>
          </a:p>
          <a:p>
            <a:pPr marL="742950" lvl="1" indent="-285750">
              <a:buFont typeface="Arial" panose="020B0604020202020204" pitchFamily="34" charset="0"/>
              <a:buChar char="•"/>
            </a:pPr>
            <a:r>
              <a:rPr lang="it-IT" dirty="0">
                <a:solidFill>
                  <a:srgbClr val="242424"/>
                </a:solidFill>
              </a:rPr>
              <a:t>Connecting with cloud connector in BTP</a:t>
            </a:r>
          </a:p>
          <a:p>
            <a:pPr marL="742950" lvl="1" indent="-285750">
              <a:buFont typeface="Arial" panose="020B0604020202020204" pitchFamily="34" charset="0"/>
              <a:buChar char="•"/>
            </a:pPr>
            <a:r>
              <a:rPr lang="it-IT" dirty="0">
                <a:solidFill>
                  <a:srgbClr val="242424"/>
                </a:solidFill>
              </a:rPr>
              <a:t>Integrating our Fiori App with the Odata service in BAS</a:t>
            </a:r>
          </a:p>
          <a:p>
            <a:pPr marL="742950" lvl="1" indent="-285750">
              <a:buFont typeface="Arial" panose="020B0604020202020204" pitchFamily="34" charset="0"/>
              <a:buChar char="•"/>
            </a:pPr>
            <a:r>
              <a:rPr lang="it-IT" dirty="0">
                <a:solidFill>
                  <a:srgbClr val="242424"/>
                </a:solidFill>
              </a:rPr>
              <a:t>Configuring ui5.yaml file to use oData service in VS Code</a:t>
            </a:r>
          </a:p>
          <a:p>
            <a:pPr marL="742950" lvl="1" indent="-285750">
              <a:buFont typeface="Arial" panose="020B0604020202020204" pitchFamily="34" charset="0"/>
              <a:buChar char="•"/>
            </a:pPr>
            <a:r>
              <a:rPr lang="it-IT" dirty="0">
                <a:solidFill>
                  <a:srgbClr val="242424"/>
                </a:solidFill>
              </a:rPr>
              <a:t>Implementing the Get Entity Set in UI</a:t>
            </a:r>
          </a:p>
          <a:p>
            <a:pPr marL="742950" lvl="1" indent="-285750">
              <a:buFont typeface="Arial" panose="020B0604020202020204" pitchFamily="34" charset="0"/>
              <a:buChar char="•"/>
            </a:pPr>
            <a:r>
              <a:rPr lang="it-IT" dirty="0">
                <a:solidFill>
                  <a:srgbClr val="242424"/>
                </a:solidFill>
              </a:rPr>
              <a:t>Getting the Association in UI</a:t>
            </a:r>
          </a:p>
          <a:p>
            <a:pPr marL="742950" lvl="1" indent="-285750">
              <a:buFont typeface="Arial" panose="020B0604020202020204" pitchFamily="34" charset="0"/>
              <a:buChar char="•"/>
            </a:pPr>
            <a:endParaRPr lang="it-IT" dirty="0">
              <a:solidFill>
                <a:srgbClr val="242424"/>
              </a:solidFill>
            </a:endParaRPr>
          </a:p>
          <a:p>
            <a:pPr marL="742950" lvl="1" indent="-285750">
              <a:buFont typeface="Arial" panose="020B0604020202020204" pitchFamily="34" charset="0"/>
              <a:buChar char="•"/>
            </a:pPr>
            <a:r>
              <a:rPr lang="it-IT" dirty="0">
                <a:solidFill>
                  <a:srgbClr val="242424"/>
                </a:solidFill>
              </a:rPr>
              <a:t>Implementing Create in the UI</a:t>
            </a:r>
          </a:p>
          <a:p>
            <a:pPr marL="742950" lvl="1" indent="-285750">
              <a:buFont typeface="Arial" panose="020B0604020202020204" pitchFamily="34" charset="0"/>
              <a:buChar char="•"/>
            </a:pPr>
            <a:r>
              <a:rPr lang="it-IT" dirty="0">
                <a:solidFill>
                  <a:srgbClr val="242424"/>
                </a:solidFill>
              </a:rPr>
              <a:t>Implementing Upadte in UI</a:t>
            </a:r>
          </a:p>
          <a:p>
            <a:pPr marL="742950" lvl="1" indent="-285750">
              <a:buFont typeface="Arial" panose="020B0604020202020204" pitchFamily="34" charset="0"/>
              <a:buChar char="•"/>
            </a:pPr>
            <a:r>
              <a:rPr lang="it-IT" dirty="0">
                <a:solidFill>
                  <a:srgbClr val="242424"/>
                </a:solidFill>
              </a:rPr>
              <a:t>Implementing Delete uisng UI</a:t>
            </a:r>
          </a:p>
          <a:p>
            <a:pPr marL="742950" lvl="1" indent="-285750">
              <a:buFont typeface="Arial" panose="020B0604020202020204" pitchFamily="34" charset="0"/>
              <a:buChar char="•"/>
            </a:pPr>
            <a:r>
              <a:rPr lang="it-IT" dirty="0">
                <a:solidFill>
                  <a:srgbClr val="242424"/>
                </a:solidFill>
              </a:rPr>
              <a:t>Calling Function Import form the UI</a:t>
            </a:r>
          </a:p>
          <a:p>
            <a:pPr marL="742950" lvl="1" indent="-285750">
              <a:buFont typeface="Arial" panose="020B0604020202020204" pitchFamily="34" charset="0"/>
              <a:buChar char="•"/>
            </a:pPr>
            <a:r>
              <a:rPr lang="it-IT" dirty="0">
                <a:solidFill>
                  <a:srgbClr val="242424"/>
                </a:solidFill>
              </a:rPr>
              <a:t>Introduction to GitHub</a:t>
            </a:r>
          </a:p>
          <a:p>
            <a:pPr marL="742950" lvl="1" indent="-285750">
              <a:buFont typeface="Arial" panose="020B0604020202020204" pitchFamily="34" charset="0"/>
              <a:buChar char="•"/>
            </a:pPr>
            <a:r>
              <a:rPr lang="it-IT" dirty="0">
                <a:solidFill>
                  <a:srgbClr val="242424"/>
                </a:solidFill>
              </a:rPr>
              <a:t>Creating a Git Repository in GitHub.</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923330"/>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4835166" cy="2489353"/>
          </a:xfrm>
          <a:prstGeom prst="rect">
            <a:avLst/>
          </a:prstGeom>
        </p:spPr>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a:blip r:embed="rId4"/>
          <a:stretch>
            <a:fillRect/>
          </a:stretch>
        </p:blipFill>
        <p:spPr>
          <a:xfrm>
            <a:off x="6430173" y="1497748"/>
            <a:ext cx="4993234" cy="2418471"/>
          </a:xfrm>
          <a:prstGeom prst="rect">
            <a:avLst/>
          </a:prstGeom>
        </p:spPr>
      </p:pic>
      <p:pic>
        <p:nvPicPr>
          <p:cNvPr id="9" name="Picture 8">
            <a:hlinkClick r:id="rId5"/>
            <a:extLst>
              <a:ext uri="{FF2B5EF4-FFF2-40B4-BE49-F238E27FC236}">
                <a16:creationId xmlns:a16="http://schemas.microsoft.com/office/drawing/2014/main" id="{6756E161-56DE-48E7-AD4D-F5091AA4C287}"/>
              </a:ext>
            </a:extLst>
          </p:cNvPr>
          <p:cNvPicPr>
            <a:picLocks noChangeAspect="1"/>
          </p:cNvPicPr>
          <p:nvPr/>
        </p:nvPicPr>
        <p:blipFill>
          <a:blip r:embed="rId6"/>
          <a:stretch>
            <a:fillRect/>
          </a:stretch>
        </p:blipFill>
        <p:spPr>
          <a:xfrm>
            <a:off x="4521758" y="4265545"/>
            <a:ext cx="4733481" cy="2163057"/>
          </a:xfrm>
          <a:prstGeom prst="rect">
            <a:avLst/>
          </a:prstGeom>
        </p:spPr>
      </p:pic>
      <p:sp>
        <p:nvSpPr>
          <p:cNvPr id="3" name="Arrow: Right 2">
            <a:extLst>
              <a:ext uri="{FF2B5EF4-FFF2-40B4-BE49-F238E27FC236}">
                <a16:creationId xmlns:a16="http://schemas.microsoft.com/office/drawing/2014/main" id="{F6BF3F09-91F0-4EBD-B3AF-3113B4311C73}"/>
              </a:ext>
            </a:extLst>
          </p:cNvPr>
          <p:cNvSpPr/>
          <p:nvPr/>
        </p:nvSpPr>
        <p:spPr>
          <a:xfrm>
            <a:off x="5406013" y="2461846"/>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E5AE0E90-BB11-4702-B889-1DFEFD1EC81E}"/>
              </a:ext>
            </a:extLst>
          </p:cNvPr>
          <p:cNvCxnSpPr>
            <a:cxnSpLocks/>
            <a:stCxn id="7" idx="3"/>
            <a:endCxn id="9" idx="3"/>
          </p:cNvCxnSpPr>
          <p:nvPr/>
        </p:nvCxnSpPr>
        <p:spPr>
          <a:xfrm flipH="1">
            <a:off x="9255239" y="2706984"/>
            <a:ext cx="2168168" cy="2640090"/>
          </a:xfrm>
          <a:prstGeom prst="bentConnector3">
            <a:avLst>
              <a:gd name="adj1" fmla="val -17495"/>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697374-FCE0-4988-86EB-BBAFE5698772}"/>
              </a:ext>
            </a:extLst>
          </p:cNvPr>
          <p:cNvSpPr txBox="1"/>
          <p:nvPr/>
        </p:nvSpPr>
        <p:spPr>
          <a:xfrm>
            <a:off x="261764" y="4265545"/>
            <a:ext cx="3165231" cy="646331"/>
          </a:xfrm>
          <a:prstGeom prst="rect">
            <a:avLst/>
          </a:prstGeom>
          <a:noFill/>
        </p:spPr>
        <p:txBody>
          <a:bodyPr wrap="square" rtlCol="0">
            <a:spAutoFit/>
          </a:bodyPr>
          <a:lstStyle/>
          <a:p>
            <a:r>
              <a:rPr lang="en-US" dirty="0"/>
              <a:t>Code:</a:t>
            </a:r>
          </a:p>
          <a:p>
            <a:r>
              <a:rPr lang="en-US" dirty="0">
                <a:hlinkClick r:id="rId7"/>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3696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Integration of OData in our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20927" cy="5355312"/>
          </a:xfrm>
          <a:prstGeom prst="rect">
            <a:avLst/>
          </a:prstGeom>
          <a:noFill/>
        </p:spPr>
        <p:txBody>
          <a:bodyPr wrap="square" rtlCol="0">
            <a:spAutoFit/>
          </a:bodyPr>
          <a:lstStyle/>
          <a:p>
            <a:pPr algn="just"/>
            <a:r>
              <a:rPr lang="en-US" dirty="0"/>
              <a:t>Steps to Integrate our Fiori app with the OData service we have created.</a:t>
            </a:r>
          </a:p>
          <a:p>
            <a:pPr algn="just"/>
            <a:r>
              <a:rPr lang="en-US" dirty="0"/>
              <a:t>Step 1: </a:t>
            </a:r>
            <a:r>
              <a:rPr lang="en-US" dirty="0">
                <a:solidFill>
                  <a:prstClr val="black"/>
                </a:solidFill>
              </a:rPr>
              <a:t>Go to manifest.json and define a data source in sap.app section.</a:t>
            </a:r>
          </a:p>
          <a:p>
            <a:pPr algn="just" defTabSz="914126"/>
            <a:r>
              <a:rPr lang="en-US" dirty="0">
                <a:solidFill>
                  <a:prstClr val="black"/>
                </a:solidFill>
              </a:rPr>
              <a:t>Step 2: Go to sap.ui5 section and create a default data model for this data source</a:t>
            </a:r>
          </a:p>
          <a:p>
            <a:pPr algn="just" defTabSz="914126"/>
            <a:r>
              <a:rPr lang="en-US" b="1" dirty="0">
                <a:solidFill>
                  <a:prstClr val="black"/>
                </a:solidFill>
              </a:rPr>
              <a:t>TO AVOID CORS issue in BAS tool so we can connect to our SAP SERVER</a:t>
            </a:r>
          </a:p>
          <a:p>
            <a:pPr algn="just" defTabSz="914126"/>
            <a:r>
              <a:rPr lang="en-US" dirty="0">
                <a:solidFill>
                  <a:prstClr val="black"/>
                </a:solidFill>
              </a:rPr>
              <a:t>Step 3: Add a dev-dependency in package.json file to latest UI5 tooling - </a:t>
            </a:r>
            <a:r>
              <a:rPr lang="en-US" dirty="0"/>
              <a:t>@sap/ux-ui5-tooling</a:t>
            </a:r>
          </a:p>
          <a:p>
            <a:pPr algn="just" defTabSz="914126"/>
            <a:r>
              <a:rPr lang="en-US" dirty="0">
                <a:solidFill>
                  <a:prstClr val="black"/>
                </a:solidFill>
              </a:rPr>
              <a:t>Step 4: Also add a section called UI5 in package.json to use the tooling for the project.</a:t>
            </a:r>
          </a:p>
          <a:p>
            <a:pPr algn="just" defTabSz="914126"/>
            <a:r>
              <a:rPr lang="en-US" dirty="0">
                <a:solidFill>
                  <a:prstClr val="black"/>
                </a:solidFill>
              </a:rPr>
              <a:t>Step 5: We will cheat the browser by adding a proxy module, this proxy module will re-direct all the calls starring /sap top our SAP Server via destination. In ui5.yaml file provide middleware configuration</a:t>
            </a:r>
          </a:p>
          <a:p>
            <a:pPr algn="just" defTabSz="914126"/>
            <a:r>
              <a:rPr lang="en-US" dirty="0">
                <a:solidFill>
                  <a:prstClr val="black"/>
                </a:solidFill>
              </a:rPr>
              <a:t>Step 6: Test app using </a:t>
            </a:r>
            <a:r>
              <a:rPr lang="en-US" b="1" dirty="0">
                <a:solidFill>
                  <a:prstClr val="black"/>
                </a:solidFill>
              </a:rPr>
              <a:t>ui5 serve or fiori run </a:t>
            </a:r>
            <a:r>
              <a:rPr lang="en-US" dirty="0">
                <a:solidFill>
                  <a:prstClr val="black"/>
                </a:solidFill>
              </a:rPr>
              <a:t>command</a:t>
            </a:r>
          </a:p>
          <a:p>
            <a:pPr algn="just" defTabSz="914126"/>
            <a:endParaRPr lang="en-US" dirty="0">
              <a:solidFill>
                <a:prstClr val="black"/>
              </a:solidFill>
            </a:endParaRPr>
          </a:p>
          <a:p>
            <a:pPr algn="just" defTabSz="914126"/>
            <a:r>
              <a:rPr lang="en-US" dirty="0">
                <a:solidFill>
                  <a:prstClr val="black"/>
                </a:solidFill>
              </a:rPr>
              <a:t>Step 7: Binding with ODATA entityset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3965909-1AE4-40AE-AA27-CED33FC91FD2}"/>
              </a:ext>
            </a:extLst>
          </p:cNvPr>
          <p:cNvPicPr>
            <a:picLocks noChangeAspect="1"/>
          </p:cNvPicPr>
          <p:nvPr/>
        </p:nvPicPr>
        <p:blipFill>
          <a:blip r:embed="rId3"/>
          <a:stretch>
            <a:fillRect/>
          </a:stretch>
        </p:blipFill>
        <p:spPr>
          <a:xfrm>
            <a:off x="7916312" y="2117972"/>
            <a:ext cx="3386849" cy="105906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A14F34FA-8DF2-41A3-9F4C-3B89AE3BD691}"/>
              </a:ext>
            </a:extLst>
          </p:cNvPr>
          <p:cNvPicPr>
            <a:picLocks noChangeAspect="1"/>
          </p:cNvPicPr>
          <p:nvPr/>
        </p:nvPicPr>
        <p:blipFill>
          <a:blip r:embed="rId4"/>
          <a:stretch>
            <a:fillRect/>
          </a:stretch>
        </p:blipFill>
        <p:spPr>
          <a:xfrm>
            <a:off x="7916312" y="791686"/>
            <a:ext cx="3386849" cy="126043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874FCFE3-488A-475A-AF6A-2DA0BC594593}"/>
              </a:ext>
            </a:extLst>
          </p:cNvPr>
          <p:cNvPicPr>
            <a:picLocks noChangeAspect="1"/>
          </p:cNvPicPr>
          <p:nvPr/>
        </p:nvPicPr>
        <p:blipFill>
          <a:blip r:embed="rId5"/>
          <a:stretch>
            <a:fillRect/>
          </a:stretch>
        </p:blipFill>
        <p:spPr>
          <a:xfrm>
            <a:off x="7916313" y="3255320"/>
            <a:ext cx="3386849" cy="1514107"/>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A6DBF6CB-E9F2-4FAD-A7C8-BFD87B96D988}"/>
              </a:ext>
            </a:extLst>
          </p:cNvPr>
          <p:cNvPicPr>
            <a:picLocks noChangeAspect="1"/>
          </p:cNvPicPr>
          <p:nvPr/>
        </p:nvPicPr>
        <p:blipFill>
          <a:blip r:embed="rId6"/>
          <a:stretch>
            <a:fillRect/>
          </a:stretch>
        </p:blipFill>
        <p:spPr>
          <a:xfrm>
            <a:off x="5590117" y="5120605"/>
            <a:ext cx="3501928" cy="16737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11603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862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ui5.yaml for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use the OData service in VS Code we must configure the ui5.yaml file according to that. We need to configure it according to the below format.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641535E-2775-4E38-AB42-7B6D212C8A24}"/>
              </a:ext>
            </a:extLst>
          </p:cNvPr>
          <p:cNvPicPr>
            <a:picLocks noChangeAspect="1"/>
          </p:cNvPicPr>
          <p:nvPr/>
        </p:nvPicPr>
        <p:blipFill>
          <a:blip r:embed="rId3"/>
          <a:stretch>
            <a:fillRect/>
          </a:stretch>
        </p:blipFill>
        <p:spPr>
          <a:xfrm>
            <a:off x="5747877" y="1486977"/>
            <a:ext cx="5632801" cy="4143605"/>
          </a:xfrm>
          <a:prstGeom prst="rect">
            <a:avLst/>
          </a:prstGeom>
        </p:spPr>
      </p:pic>
      <p:sp>
        <p:nvSpPr>
          <p:cNvPr id="9" name="TextBox 8">
            <a:extLst>
              <a:ext uri="{FF2B5EF4-FFF2-40B4-BE49-F238E27FC236}">
                <a16:creationId xmlns:a16="http://schemas.microsoft.com/office/drawing/2014/main" id="{189D7DEC-1162-4824-970E-BA6A0A8EA5FB}"/>
              </a:ext>
            </a:extLst>
          </p:cNvPr>
          <p:cNvSpPr txBox="1"/>
          <p:nvPr/>
        </p:nvSpPr>
        <p:spPr>
          <a:xfrm>
            <a:off x="261763" y="1425421"/>
            <a:ext cx="4673311" cy="4524315"/>
          </a:xfrm>
          <a:prstGeom prst="rect">
            <a:avLst/>
          </a:prstGeom>
          <a:noFill/>
        </p:spPr>
        <p:txBody>
          <a:bodyPr wrap="square">
            <a:spAutoFit/>
          </a:bodyPr>
          <a:lstStyle/>
          <a:p>
            <a:r>
              <a:rPr lang="en-US" sz="1200" b="0" dirty="0">
                <a:solidFill>
                  <a:srgbClr val="569CD6"/>
                </a:solidFill>
                <a:effectLst/>
                <a:latin typeface="Consolas" panose="020B0609020204030204" pitchFamily="49" charset="0"/>
              </a:rPr>
              <a:t>specVersion</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'2.5'</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fiorilikeapp</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application</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server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customMiddleware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fiori-tools-proxy</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ignoreCertError</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backend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/sap</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http://&lt;hostname&gt;:&lt;port&gt;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ui5</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/test-resources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https://ui5.sap.com</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version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a:t>
            </a:r>
            <a:r>
              <a:rPr lang="en-US" sz="1200" b="0" dirty="0" err="1">
                <a:solidFill>
                  <a:srgbClr val="CE9178"/>
                </a:solidFill>
                <a:effectLst/>
                <a:latin typeface="Consolas" panose="020B0609020204030204" pitchFamily="49" charset="0"/>
              </a:rPr>
              <a:t>appreload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port</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35729</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webapp</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41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ui5-local.yaml configuration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run and access the OData service in application in a local environment we also need a ui5-local.yaml file. The structure of ui5-local.yaml file is shown below: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EA637ED-F1C9-4B14-94F7-9415E8585F33}"/>
              </a:ext>
            </a:extLst>
          </p:cNvPr>
          <p:cNvSpPr txBox="1"/>
          <p:nvPr/>
        </p:nvSpPr>
        <p:spPr>
          <a:xfrm>
            <a:off x="261764" y="1381457"/>
            <a:ext cx="6094324" cy="5509200"/>
          </a:xfrm>
          <a:prstGeom prst="rect">
            <a:avLst/>
          </a:prstGeom>
          <a:noFill/>
        </p:spPr>
        <p:txBody>
          <a:bodyPr wrap="square">
            <a:spAutoFit/>
          </a:bodyPr>
          <a:lstStyle/>
          <a:p>
            <a:r>
              <a:rPr lang="en-US" sz="1100" b="0" dirty="0">
                <a:solidFill>
                  <a:srgbClr val="569CD6"/>
                </a:solidFill>
                <a:effectLst/>
                <a:latin typeface="Consolas" panose="020B0609020204030204" pitchFamily="49" charset="0"/>
              </a:rPr>
              <a:t>specVersion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'2.4'</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metadata</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'project1'</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type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application</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framework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SAPUI5</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'1.97.1'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libraries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sap.f</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sap.m</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sap.suite.ui.generic.template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sap.ui.comp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sap.ui.core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sap.ui.generic.app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sap.ui.table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sap.ushell</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themelib_sap_fiori_3</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server</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customMiddleware</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fiori-tools-proxy</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ignoreCertError</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false</a:t>
            </a:r>
            <a:r>
              <a:rPr lang="en-US" sz="1100" b="0" dirty="0">
                <a:solidFill>
                  <a:srgbClr val="D4D4D4"/>
                </a:solidFill>
                <a:effectLst/>
                <a:latin typeface="Consolas" panose="020B0609020204030204" pitchFamily="49" charset="0"/>
              </a:rPr>
              <a:t> </a:t>
            </a:r>
            <a:r>
              <a:rPr lang="en-US" sz="1100" b="0" dirty="0">
                <a:solidFill>
                  <a:srgbClr val="6A9955"/>
                </a:solidFill>
                <a:effectLst/>
                <a:latin typeface="Consolas" panose="020B0609020204030204" pitchFamily="49" charset="0"/>
              </a:rPr>
              <a:t># If set to true, certificate errors will be ignored. E.g. self-signed certificates will be accepted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backend</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url</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http://103.207.171.202:8021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a:t>
            </a:r>
            <a:r>
              <a:rPr lang="en-US" sz="1100" b="0" dirty="0" err="1">
                <a:solidFill>
                  <a:srgbClr val="CE9178"/>
                </a:solidFill>
                <a:effectLst/>
                <a:latin typeface="Consolas" panose="020B0609020204030204" pitchFamily="49" charset="0"/>
              </a:rPr>
              <a:t>appreload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port</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35729</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webapp</a:t>
            </a:r>
            <a:endParaRPr lang="en-US" sz="1100"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55298-1DEA-4AD9-9157-8AE5191C3911}"/>
              </a:ext>
            </a:extLst>
          </p:cNvPr>
          <p:cNvPicPr>
            <a:picLocks noChangeAspect="1"/>
          </p:cNvPicPr>
          <p:nvPr/>
        </p:nvPicPr>
        <p:blipFill>
          <a:blip r:embed="rId3"/>
          <a:stretch>
            <a:fillRect/>
          </a:stretch>
        </p:blipFill>
        <p:spPr>
          <a:xfrm>
            <a:off x="6489803" y="1301070"/>
            <a:ext cx="4890875" cy="5132608"/>
          </a:xfrm>
          <a:prstGeom prst="rect">
            <a:avLst/>
          </a:prstGeom>
        </p:spPr>
      </p:pic>
    </p:spTree>
    <p:extLst>
      <p:ext uri="{BB962C8B-B14F-4D97-AF65-F5344CB8AC3E}">
        <p14:creationId xmlns:p14="http://schemas.microsoft.com/office/powerpoint/2010/main" val="366617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809B1D77-77CC-435B-86B0-B46353A0D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635" y="2146587"/>
            <a:ext cx="3759449" cy="375944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Fiori Integration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51363" cy="1200329"/>
          </a:xfrm>
          <a:prstGeom prst="rect">
            <a:avLst/>
          </a:prstGeom>
          <a:noFill/>
        </p:spPr>
        <p:txBody>
          <a:bodyPr wrap="square" rtlCol="0">
            <a:spAutoFit/>
          </a:bodyPr>
          <a:lstStyle/>
          <a:p>
            <a:r>
              <a:rPr lang="en-US" dirty="0"/>
              <a:t>In this exercise we will add the configuration to Integrate the OData with our existing app. </a:t>
            </a:r>
          </a:p>
          <a:p>
            <a:r>
              <a:rPr lang="en-US" dirty="0"/>
              <a:t>And we will bind the View1 with the OData model.</a:t>
            </a:r>
          </a:p>
          <a:p>
            <a:r>
              <a:rPr lang="en-US" dirty="0"/>
              <a:t>Along with that we will also see how to read the data of a single product.</a:t>
            </a:r>
          </a:p>
          <a:p>
            <a:r>
              <a:rPr lang="en-US" dirty="0"/>
              <a:t>To do that when we select a product form the product list then the details of that product will be loaded on the View2.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CB7693E0-20F4-45D0-A230-E4A061616CB9}"/>
              </a:ext>
            </a:extLst>
          </p:cNvPr>
          <p:cNvSpPr txBox="1"/>
          <p:nvPr/>
        </p:nvSpPr>
        <p:spPr>
          <a:xfrm>
            <a:off x="261764" y="1985707"/>
            <a:ext cx="6094268" cy="4801314"/>
          </a:xfrm>
          <a:prstGeom prst="rect">
            <a:avLst/>
          </a:prstGeom>
          <a:noFill/>
        </p:spPr>
        <p:txBody>
          <a:bodyPr wrap="square">
            <a:spAutoFit/>
          </a:bodyPr>
          <a:lstStyle/>
          <a:p>
            <a:pPr algn="just"/>
            <a:r>
              <a:rPr lang="en-US" b="1" dirty="0"/>
              <a:t>Exercise part 1 code/resource: Configuring the app to access OData and loading the list of products on view1</a:t>
            </a:r>
          </a:p>
          <a:p>
            <a:pPr marL="285750" indent="-285750" algn="just">
              <a:buFontTx/>
              <a:buChar char="-"/>
            </a:pPr>
            <a:r>
              <a:rPr lang="en-US" dirty="0">
                <a:hlinkClick r:id="rId5"/>
              </a:rPr>
              <a:t>manifest.json</a:t>
            </a:r>
            <a:endParaRPr lang="en-US" dirty="0"/>
          </a:p>
          <a:p>
            <a:pPr marL="285750" indent="-285750" algn="just">
              <a:buFontTx/>
              <a:buChar char="-"/>
            </a:pPr>
            <a:r>
              <a:rPr lang="en-US" dirty="0">
                <a:hlinkClick r:id="rId6"/>
              </a:rPr>
              <a:t>ui5.yaml</a:t>
            </a:r>
            <a:endParaRPr lang="en-US" dirty="0"/>
          </a:p>
          <a:p>
            <a:pPr marL="285750" indent="-285750" algn="just">
              <a:buFontTx/>
              <a:buChar char="-"/>
            </a:pPr>
            <a:r>
              <a:rPr lang="en-US" dirty="0">
                <a:hlinkClick r:id="rId7"/>
              </a:rPr>
              <a:t>package.json</a:t>
            </a:r>
            <a:endParaRPr lang="en-US" dirty="0"/>
          </a:p>
          <a:p>
            <a:pPr marL="285750" indent="-285750" algn="just">
              <a:buFontTx/>
              <a:buChar char="-"/>
            </a:pPr>
            <a:r>
              <a:rPr lang="en-US" dirty="0">
                <a:hlinkClick r:id="rId8"/>
              </a:rPr>
              <a:t>View1.view.xml</a:t>
            </a:r>
            <a:endParaRPr lang="en-US" dirty="0"/>
          </a:p>
          <a:p>
            <a:pPr algn="just"/>
            <a:r>
              <a:rPr lang="en-US" b="1" dirty="0"/>
              <a:t>ui5.yaml and ui5-local.yaml config for VS Code</a:t>
            </a:r>
          </a:p>
          <a:p>
            <a:pPr marL="285750" indent="-285750" algn="just">
              <a:buFontTx/>
              <a:buChar char="-"/>
            </a:pPr>
            <a:r>
              <a:rPr lang="en-US" dirty="0">
                <a:hlinkClick r:id="rId9"/>
              </a:rPr>
              <a:t>ui5.yaml</a:t>
            </a:r>
            <a:endParaRPr lang="en-US" dirty="0"/>
          </a:p>
          <a:p>
            <a:pPr marL="285750" indent="-285750" algn="just">
              <a:buFontTx/>
              <a:buChar char="-"/>
            </a:pPr>
            <a:r>
              <a:rPr lang="en-US" dirty="0">
                <a:hlinkClick r:id="rId10"/>
              </a:rPr>
              <a:t>ui5-local.yaml</a:t>
            </a:r>
            <a:endParaRPr lang="en-US" dirty="0"/>
          </a:p>
          <a:p>
            <a:pPr marL="285750" indent="-285750" algn="just">
              <a:buFontTx/>
              <a:buChar char="-"/>
            </a:pPr>
            <a:endParaRPr lang="en-US" dirty="0"/>
          </a:p>
          <a:p>
            <a:pPr algn="just"/>
            <a:r>
              <a:rPr lang="en-US" b="1" dirty="0"/>
              <a:t>Exercise part 2 code/resource: Getting the data of single product with association To_Supplier on View2.</a:t>
            </a:r>
          </a:p>
          <a:p>
            <a:pPr marL="285750" indent="-285750" algn="just">
              <a:buFontTx/>
              <a:buChar char="-"/>
            </a:pPr>
            <a:r>
              <a:rPr lang="en-US" dirty="0">
                <a:hlinkClick r:id="rId11"/>
              </a:rPr>
              <a:t>View1.view.xml</a:t>
            </a:r>
            <a:endParaRPr lang="en-US" dirty="0"/>
          </a:p>
          <a:p>
            <a:pPr marL="285750" indent="-285750" algn="just">
              <a:buFontTx/>
              <a:buChar char="-"/>
            </a:pPr>
            <a:r>
              <a:rPr lang="en-US" dirty="0">
                <a:hlinkClick r:id="rId12"/>
              </a:rPr>
              <a:t>View1.controller.js</a:t>
            </a:r>
            <a:endParaRPr lang="en-US" dirty="0"/>
          </a:p>
          <a:p>
            <a:pPr marL="285750" indent="-285750" algn="just">
              <a:buFontTx/>
              <a:buChar char="-"/>
            </a:pPr>
            <a:r>
              <a:rPr lang="en-US" dirty="0">
                <a:hlinkClick r:id="rId13"/>
              </a:rPr>
              <a:t>View2.view.xml</a:t>
            </a:r>
            <a:endParaRPr lang="en-US" dirty="0"/>
          </a:p>
          <a:p>
            <a:pPr marL="285750" indent="-285750" algn="just">
              <a:buFontTx/>
              <a:buChar char="-"/>
            </a:pPr>
            <a:r>
              <a:rPr lang="en-US" dirty="0">
                <a:hlinkClick r:id="rId14"/>
              </a:rPr>
              <a:t>View2.controller.js</a:t>
            </a:r>
            <a:endParaRPr lang="en-US" dirty="0"/>
          </a:p>
          <a:p>
            <a:pPr marL="285750" indent="-285750" algn="just">
              <a:buFontTx/>
              <a:buChar char="-"/>
            </a:pPr>
            <a:r>
              <a:rPr lang="en-US" dirty="0">
                <a:hlinkClick r:id="rId15"/>
              </a:rPr>
              <a:t>MoreInfo.fragment.xml</a:t>
            </a:r>
            <a:endParaRPr lang="en-US" dirty="0"/>
          </a:p>
        </p:txBody>
      </p:sp>
    </p:spTree>
    <p:extLst>
      <p:ext uri="{BB962C8B-B14F-4D97-AF65-F5344CB8AC3E}">
        <p14:creationId xmlns:p14="http://schemas.microsoft.com/office/powerpoint/2010/main" val="4278445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Call the service to the browser that we just created (go to service maintain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(/iwfnd/maint_service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a:blip r:embed="rId3"/>
          <a:stretch>
            <a:fillRect/>
          </a:stretch>
        </p:blipFill>
        <p:spPr>
          <a:xfrm>
            <a:off x="670503" y="1535202"/>
            <a:ext cx="3653847" cy="260435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a:blip r:embed="rId4"/>
          <a:stretch>
            <a:fillRect/>
          </a:stretch>
        </p:blipFill>
        <p:spPr>
          <a:xfrm>
            <a:off x="6156328" y="1410300"/>
            <a:ext cx="4090841" cy="2854158"/>
          </a:xfrm>
          <a:prstGeom prst="rect">
            <a:avLst/>
          </a:prstGeom>
        </p:spPr>
      </p:pic>
      <p:pic>
        <p:nvPicPr>
          <p:cNvPr id="9" name="Picture 8">
            <a:hlinkClick r:id="rId5"/>
            <a:extLst>
              <a:ext uri="{FF2B5EF4-FFF2-40B4-BE49-F238E27FC236}">
                <a16:creationId xmlns:a16="http://schemas.microsoft.com/office/drawing/2014/main" id="{DEE47191-0FF0-4570-8C11-F033EBB3B83E}"/>
              </a:ext>
            </a:extLst>
          </p:cNvPr>
          <p:cNvPicPr>
            <a:picLocks noChangeAspect="1"/>
          </p:cNvPicPr>
          <p:nvPr/>
        </p:nvPicPr>
        <p:blipFill>
          <a:blip r:embed="rId6"/>
          <a:stretch>
            <a:fillRect/>
          </a:stretch>
        </p:blipFill>
        <p:spPr>
          <a:xfrm>
            <a:off x="2213695" y="4409499"/>
            <a:ext cx="6970074" cy="1844578"/>
          </a:xfrm>
          <a:prstGeom prst="rect">
            <a:avLst/>
          </a:prstGeom>
        </p:spPr>
      </p:pic>
      <p:sp>
        <p:nvSpPr>
          <p:cNvPr id="10" name="TextBox 9">
            <a:extLst>
              <a:ext uri="{FF2B5EF4-FFF2-40B4-BE49-F238E27FC236}">
                <a16:creationId xmlns:a16="http://schemas.microsoft.com/office/drawing/2014/main" id="{5C7C7450-9327-4155-B204-61955FAB8217}"/>
              </a:ext>
            </a:extLst>
          </p:cNvPr>
          <p:cNvSpPr txBox="1"/>
          <p:nvPr/>
        </p:nvSpPr>
        <p:spPr>
          <a:xfrm>
            <a:off x="4622515" y="6154687"/>
            <a:ext cx="4248727" cy="369332"/>
          </a:xfrm>
          <a:prstGeom prst="rect">
            <a:avLst/>
          </a:prstGeom>
          <a:noFill/>
        </p:spPr>
        <p:txBody>
          <a:bodyPr wrap="square" rtlCol="0">
            <a:spAutoFit/>
          </a:bodyPr>
          <a:lstStyle/>
          <a:p>
            <a:r>
              <a:rPr lang="en-US" dirty="0"/>
              <a:t>Service in Browser</a:t>
            </a:r>
            <a:endParaRPr lang="en-IN" dirty="0"/>
          </a:p>
        </p:txBody>
      </p:sp>
      <p:sp>
        <p:nvSpPr>
          <p:cNvPr id="3" name="Arrow: Right 2">
            <a:extLst>
              <a:ext uri="{FF2B5EF4-FFF2-40B4-BE49-F238E27FC236}">
                <a16:creationId xmlns:a16="http://schemas.microsoft.com/office/drawing/2014/main" id="{FE631925-8080-4B1E-A83B-E72BEAD68591}"/>
              </a:ext>
            </a:extLst>
          </p:cNvPr>
          <p:cNvSpPr/>
          <p:nvPr/>
        </p:nvSpPr>
        <p:spPr>
          <a:xfrm>
            <a:off x="4607293" y="2692958"/>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058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PRODUCTSET_GET_ENTITY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a:blip r:embed="rId3"/>
          <a:stretch>
            <a:fillRect/>
          </a:stretch>
        </p:blipFill>
        <p:spPr>
          <a:xfrm>
            <a:off x="261764" y="1407348"/>
            <a:ext cx="5201785" cy="3681888"/>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613884" y="1269053"/>
            <a:ext cx="5429431" cy="3820183"/>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635057" y="2853732"/>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613884" y="5385916"/>
            <a:ext cx="4809523" cy="646331"/>
          </a:xfrm>
          <a:prstGeom prst="rect">
            <a:avLst/>
          </a:prstGeom>
          <a:noFill/>
        </p:spPr>
        <p:txBody>
          <a:bodyPr wrap="square" rtlCol="0">
            <a:spAutoFit/>
          </a:bodyPr>
          <a:lstStyle/>
          <a:p>
            <a:r>
              <a:rPr lang="en-US" dirty="0"/>
              <a:t>Code:</a:t>
            </a:r>
          </a:p>
          <a:p>
            <a:r>
              <a:rPr lang="en-US" dirty="0" err="1">
                <a:hlinkClick r:id="rId6"/>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3813"/>
          </a:xfrm>
          <a:prstGeom prst="rect">
            <a:avLst/>
          </a:prstGeom>
          <a:noFill/>
        </p:spPr>
        <p:txBody>
          <a:bodyPr wrap="square" rtlCol="0">
            <a:spAutoFit/>
          </a:bodyPr>
          <a:lstStyle/>
          <a:p>
            <a:pPr marL="285750" indent="-285750"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AA2D2E2-F2DE-4DF2-8058-595855122871}"/>
              </a:ext>
            </a:extLst>
          </p:cNvPr>
          <p:cNvPicPr>
            <a:picLocks noChangeAspect="1"/>
          </p:cNvPicPr>
          <p:nvPr/>
        </p:nvPicPr>
        <p:blipFill>
          <a:blip r:embed="rId3"/>
          <a:stretch>
            <a:fillRect/>
          </a:stretch>
        </p:blipFill>
        <p:spPr>
          <a:xfrm>
            <a:off x="884255" y="2623574"/>
            <a:ext cx="7659687" cy="3690791"/>
          </a:xfrm>
          <a:prstGeom prst="rect">
            <a:avLst/>
          </a:prstGeom>
        </p:spPr>
      </p:pic>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1956" y="3096804"/>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822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a:blip r:embed="rId3"/>
          <a:stretch>
            <a:fillRect/>
          </a:stretch>
        </p:blipFill>
        <p:spPr>
          <a:xfrm>
            <a:off x="261764" y="1634435"/>
            <a:ext cx="4615413" cy="4013600"/>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4"/>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4992094" y="3512127"/>
            <a:ext cx="150668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3803072" cy="369332"/>
          </a:xfrm>
          <a:prstGeom prst="rect">
            <a:avLst/>
          </a:prstGeom>
          <a:noFill/>
        </p:spPr>
        <p:txBody>
          <a:bodyPr wrap="square" rtlCol="0">
            <a:spAutoFit/>
          </a:bodyPr>
          <a:lstStyle/>
          <a:p>
            <a:r>
              <a:rPr lang="en-US" dirty="0"/>
              <a:t>Code: </a:t>
            </a:r>
            <a:r>
              <a:rPr lang="en-US" dirty="0">
                <a:hlinkClick r:id="rId5"/>
              </a:rPr>
              <a:t>CreateProductEntity</a:t>
            </a:r>
            <a:endParaRPr lang="en-US" dirty="0"/>
          </a:p>
        </p:txBody>
      </p:sp>
    </p:spTree>
    <p:extLst>
      <p:ext uri="{BB962C8B-B14F-4D97-AF65-F5344CB8AC3E}">
        <p14:creationId xmlns:p14="http://schemas.microsoft.com/office/powerpoint/2010/main" val="255309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3"/>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4"/>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3"/>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4"/>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10501</TotalTime>
  <Words>3520</Words>
  <Application>Microsoft Office PowerPoint</Application>
  <PresentationFormat>Widescreen</PresentationFormat>
  <Paragraphs>393</Paragraphs>
  <Slides>49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-apple-system</vt:lpstr>
      <vt:lpstr>Arial</vt:lpstr>
      <vt:lpstr>Benton Sans</vt:lpstr>
      <vt:lpstr>Calibri</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695</cp:revision>
  <dcterms:created xsi:type="dcterms:W3CDTF">2016-07-10T03:33:26Z</dcterms:created>
  <dcterms:modified xsi:type="dcterms:W3CDTF">2022-07-26T05:27:54Z</dcterms:modified>
</cp:coreProperties>
</file>